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0"/>
  </p:notesMasterIdLst>
  <p:sldIdLst>
    <p:sldId id="299" r:id="rId2"/>
    <p:sldId id="305" r:id="rId3"/>
    <p:sldId id="308" r:id="rId4"/>
    <p:sldId id="309" r:id="rId5"/>
    <p:sldId id="306" r:id="rId6"/>
    <p:sldId id="307" r:id="rId7"/>
    <p:sldId id="303" r:id="rId8"/>
    <p:sldId id="272" r:id="rId9"/>
  </p:sldIdLst>
  <p:sldSz cx="12192000" cy="6858000"/>
  <p:notesSz cx="9144000" cy="68580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1" autoAdjust="0"/>
    <p:restoredTop sz="78639" autoAdjust="0"/>
  </p:normalViewPr>
  <p:slideViewPr>
    <p:cSldViewPr snapToGrid="0" showGuides="1">
      <p:cViewPr varScale="1">
        <p:scale>
          <a:sx n="98" d="100"/>
          <a:sy n="98" d="100"/>
        </p:scale>
        <p:origin x="232" y="2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a267f0e573e4e93a82d567abc7701b3">
            <a:r>
              <a:rPr b="0" dirty="0" i="0" lang="en-US" strike="noStrike" sz="1800" u="none">
                <a:solidFill>
                  <a:srgbClr val="000000"/>
                </a:solidFill>
                <a:effectLst/>
                <a:latin charset="0" panose="020F0502020204030203" pitchFamily="34" typeface="Lato"/>
              </a:rPr>
              <a:t>ماذا يحدث عندما تقوم بإدخال البيانات في DHIS2، ولكن لا يوجد اتصال بالإنترنت؟</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828caff38322142d014e48a3312df00">
            <a:r>
              <a:rPr b="0" dirty="0" i="0" lang="en-US" strike="noStrike" sz="1800" u="none">
                <a:solidFill>
                  <a:srgbClr val="000000"/>
                </a:solidFill>
                <a:effectLst/>
                <a:latin charset="0" panose="020F0502020204030203" pitchFamily="34" typeface="Lato"/>
              </a:rPr>
              <a:t>يمكن أن تكون هذه مشكلة شائعة في الأماكن التي يكون فيها الاتصال بالإنترنت محدودًا أو غير مستقر.</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7943602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a7a00b9e37a672c47fc86caae2d5ad8">
            <a:r>
              <a:rPr dirty="0" lang="en-US" noProof="0"/>
              <a:t>لهذا السبب، تم تصميم DHIS2 مع الأخذ بعين الاعتبار إمكانيات إدخال البيانات الأساسية دون اتصال حتى تتمكن من الاستمرار في إدخال البيانات حتى عندما تكون غير متصل بالإنترنت بشكل مؤقت. دعونا نلقي نظرة على كيفية عمله.</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4417d8b9ec8545103f161844570f50d">
            <a:r>
              <a:rPr dirty="0" lang="en-US" noProof="0"/>
              <a:t>عند فتح تطبيق إدخال البيانات DHIS2، يجب أن تظهر الرسالة "أنت متصل بالإنترنت" في مربع أصفر أعلى الشاشة.</a:t>
            </a:r>
          </a:p>
          <a:p>
            <a:endParaRPr dirty="0" lang="en-US" noProof="0"/>
          </a:p>
          <a:p txid="01ddf0e269f2a1547819272a2c7cc3d6">
            <a:r>
              <a:rPr dirty="0" lang="en-US" noProof="0"/>
              <a:t>وهذا يعني أنك متصل بالإنترنت وسيتم حفظ البيانات التي أدخلتها تلقائيًا على خادم DHIS2.</a:t>
            </a:r>
          </a:p>
          <a:p>
            <a:endParaRPr dirty="0" lang="en-US" noProof="0"/>
          </a:p>
          <a:p txid="a157e8eb55bf7785d5d4c78f4e24f821">
            <a:r>
              <a:rPr dirty="0" lang="en-US" noProof="0"/>
              <a:t>الآن، دعونا نرى ما سيحدث إذا فقدت الاتصال بالإنترنت. يمكنك اختبار ذلك عن طريق إيقاف تشغيل اتصالك بالإنترنت، ثم فتح نموذج إدخال البيانات والبدء في إدخال البيانات.</a:t>
            </a:r>
          </a:p>
          <a:p>
            <a:endParaRPr dirty="0" lang="en-US" noProof="0"/>
          </a:p>
          <a:p txid="8b3d4cc720597e53fa303e09d12ed952">
            <a:r>
              <a:rPr dirty="0" lang="en-US" noProof="0"/>
              <a:t>ستظهر الرسالة "أنت غير متصل، سيتم تخزين البيانات على جهازك"، في الجزء العلوي من الشاشة.</a:t>
            </a:r>
          </a:p>
          <a:p>
            <a:endParaRPr dirty="0" lang="en-US" noProof="0"/>
          </a:p>
          <a:p txid="d9059e50e03e7d074c7a70c2ef5e6496">
            <a:r>
              <a:rPr dirty="0" lang="en-US" noProof="0"/>
              <a:t>ستلاحظ أنه عند إدخال البيانات، لا يزال الحقل يتحول إلى اللون الأخضر للإشارة إلى حفظ قيمة البيانات. وذلك لأنه يتم تخزين البيانات محليًا في ذاكرة التخزين المؤقت لجهاز الكمبيوتر الخاص بك.</a:t>
            </a:r>
          </a:p>
          <a:p>
            <a:endParaRPr dirty="0" lang="en-US" noProof="0"/>
          </a:p>
          <a:p txid="899bc5670eb894275d2521ec3ff6561d">
            <a:r>
              <a:rPr dirty="0" lang="en-US" noProof="0"/>
              <a:t>دعونا نعيد تشغيل الإنترنت. عندما تستعيد الاتصال بالإنترنت، ستصلك رسالة أخرى تقول: توجد بيانات مخزنة على جهازك، الرجاء تحميلها إلى الخادم، مع وجود زر تحميل بجوار الرسالة.</a:t>
            </a:r>
          </a:p>
          <a:p>
            <a:endParaRPr dirty="0" lang="en-US" noProof="0"/>
          </a:p>
          <a:p txid="c74b2f9f0af29acaa4fb79d24af1d136">
            <a:r>
              <a:rPr dirty="0" lang="en-US" noProof="0"/>
              <a:t>كل ما عليك فعله هو النقر على زر التحميل ومن ثم ستصلك الرسالة، نجح تحميل البيانات إلى الخادم.</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a2b6e1ea2a31a6b8877eb5c4a54c7a">
            <a:r>
              <a:rPr dirty="0" lang="en-US" noProof="0"/>
              <a:t>من المهم ألا تقوم بمسح ذاكرة التخزين المؤقت للمتصفح الخاص بك باستخدام تطبيق DHIS2 Browser Cache Cleaner حتى تقوم بتحميل بياناتك إلى الخادم، حيث يتم تخزين بياناتك محليًا في ذاكرة التخزين المؤقت لمتصفح DHIS2.</a:t>
            </a:r>
          </a:p>
          <a:p>
            <a:endParaRPr dirty="0" lang="en-US" noProof="0"/>
          </a:p>
          <a:p txid="f21f195d0f9bdf5084ae16b8ac0edde8">
            <a:r>
              <a:rPr dirty="0" lang="en-US" noProof="0"/>
              <a:t>سيؤدي مسح ذاكرة التخزين المؤقت قبل تحميل بياناتك إلى فقدان البيانات. لاحظ أن وظيفة العمل بدون الاتصال بالإنترنت في تطبيق إدخال بيانات في DHIS2 تهدف إلى تغطية الانقطاعات الدورية للإنترنت وليس العمل بشكل دائم في وضع غير متصل بالإنترنت.</a:t>
            </a:r>
          </a:p>
          <a:p>
            <a:endParaRPr dirty="0" lang="en-US" noProof="0"/>
          </a:p>
          <a:p txid="b9f1423ca36a5c915ee6cb00ddc031b9">
            <a:r>
              <a:rPr dirty="0" lang="en-US" noProof="0"/>
              <a:t>إذا كنت بحاجة إلى جمع بيانات في منطقة يكون فيها الاتصال بالإنترنت محدودًا للغاية، أو إذا كنت ستعمل بشكل مؤقت من منطقة لا يوجد بها اتصال بالإنترنت على الإطلاق، فنوصي باستخدام تطبيق DHIS2 Android Capture.</a:t>
            </a:r>
          </a:p>
          <a:p>
            <a:endParaRPr dirty="0" lang="en-US" noProof="0"/>
          </a:p>
          <a:p txid="6b8854fa938936279eeeea3f6a4e26bb">
            <a:r>
              <a:rPr dirty="0" lang="en-US" noProof="0"/>
              <a:t>سوف تتعلم المزيد عن تطبيق الأندرويد لاحقًا في هذه الدورة.</a:t>
            </a: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41899042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f6026ca5cb337e7b0b58eecf3618fc1">
            <a:r>
              <a:rPr b="0" dirty="0" i="0" lang="en-US" strike="noStrike" sz="1800" u="none">
                <a:solidFill>
                  <a:srgbClr val="000000"/>
                </a:solidFill>
                <a:effectLst/>
                <a:latin charset="0" panose="020F0502020204030203" pitchFamily="34" typeface="Lato"/>
              </a:rPr>
              <a:t>للتلخيص، تعلمت في هذا الفيديو أن DHIS2 يسمح لك بإدخال البيانات عندما يكون اتصال الإنترنت غير مستقر عن طريق حفظ البيانات محليًا في ذاكرة التخزين المؤقت للمتصفح الخاص بك. ستعرف أنك غير متصل بالإنترنت من خلال رسالة تظهر على الشاشة. عند استعادة الاتصال، ستحتاج إلى تحديد زر لتحميل البيانات إلى خادم DHIS2.</a:t>
            </a: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3.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3.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3.xml" Type="http://schemas.openxmlformats.org/officeDocument/2006/relationships/slideLayout"/><Relationship Id="rId1" Target="../tags/tag7.xml" Type="http://schemas.openxmlformats.org/officeDocument/2006/relationships/tags"/><Relationship Id="rId4" Target="../media/image21.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2.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5b65516b698332fcd5e77dbd973a0f7">
            <a:r>
              <a:rPr dirty="0" lang="en-US"/>
              <a:t>تطبيق إدخال البيانات: إدخال البيانات دون الاتصال بالإنترنت</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جمع البيانات والتحقق من صحتها</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4557421"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4861560"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3089306" y="3440446"/>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3595386" y="3019091"/>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797388" y="3910127"/>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3861264" y="1789304"/>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3814492" y="1808168"/>
            <a:ext cx="901964" cy="822960"/>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advTm="7104" p14:dur="2000" spd="slow"/>
    </mc:Choice>
    <mc:Fallback xmlns="">
      <p:transition advTm="710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14:presetBounceEnd="19000" presetClass="entr" presetID="2" presetSubtype="8">
                                      <p:stCondLst>
                                        <p:cond delay="0"/>
                                      </p:stCondLst>
                                      <p:childTnLst>
                                        <p:set>
                                          <p:cBhvr>
                                            <p:cTn dur="1" fill="hold" id="14">
                                              <p:stCondLst>
                                                <p:cond delay="0"/>
                                              </p:stCondLst>
                                            </p:cTn>
                                            <p:tgtEl>
                                              <p:spTgt spid="18"/>
                                            </p:tgtEl>
                                            <p:attrNameLst>
                                              <p:attrName>style.visibility</p:attrName>
                                            </p:attrNameLst>
                                          </p:cBhvr>
                                          <p:to>
                                            <p:strVal val="visible"/>
                                          </p:to>
                                        </p:set>
                                        <p:anim calcmode="lin" p14:bounceEnd="19000" valueType="num">
                                          <p:cBhvr additive="base">
                                            <p:cTn dur="2000" fill="hold" id="15"/>
                                            <p:tgtEl>
                                              <p:spTgt spid="18"/>
                                            </p:tgtEl>
                                            <p:attrNameLst>
                                              <p:attrName>ppt_x</p:attrName>
                                            </p:attrNameLst>
                                          </p:cBhvr>
                                          <p:tavLst>
                                            <p:tav tm="0">
                                              <p:val>
                                                <p:strVal val="0-#ppt_w/2"/>
                                              </p:val>
                                            </p:tav>
                                            <p:tav tm="100000">
                                              <p:val>
                                                <p:strVal val="#ppt_x"/>
                                              </p:val>
                                            </p:tav>
                                          </p:tavLst>
                                        </p:anim>
                                        <p:anim calcmode="lin" p14:bounceEnd="19000" valueType="num">
                                          <p:cBhvr additive="base">
                                            <p:cTn dur="2000" fill="hold" id="16"/>
                                            <p:tgtEl>
                                              <p:spTgt spid="18"/>
                                            </p:tgtEl>
                                            <p:attrNameLst>
                                              <p:attrName>ppt_y</p:attrName>
                                            </p:attrNameLst>
                                          </p:cBhvr>
                                          <p:tavLst>
                                            <p:tav tm="0">
                                              <p:val>
                                                <p:strVal val="#ppt_y"/>
                                              </p:val>
                                            </p:tav>
                                            <p:tav tm="100000">
                                              <p:val>
                                                <p:strVal val="#ppt_y"/>
                                              </p:val>
                                            </p:tav>
                                          </p:tavLst>
                                        </p:anim>
                                      </p:childTnLst>
                                    </p:cTn>
                                  </p:par>
                                  <p:par>
                                    <p:cTn fill="hold" grpId="0" id="17" nodeType="withEffect" p14:presetBounceEnd="19000" presetClass="entr" presetID="2" presetSubtype="8">
                                      <p:stCondLst>
                                        <p:cond delay="250"/>
                                      </p:stCondLst>
                                      <p:childTnLst>
                                        <p:set>
                                          <p:cBhvr>
                                            <p:cTn dur="1" fill="hold" id="18">
                                              <p:stCondLst>
                                                <p:cond delay="0"/>
                                              </p:stCondLst>
                                            </p:cTn>
                                            <p:tgtEl>
                                              <p:spTgt spid="17"/>
                                            </p:tgtEl>
                                            <p:attrNameLst>
                                              <p:attrName>style.visibility</p:attrName>
                                            </p:attrNameLst>
                                          </p:cBhvr>
                                          <p:to>
                                            <p:strVal val="visible"/>
                                          </p:to>
                                        </p:set>
                                        <p:anim calcmode="lin" p14:bounceEnd="19000" valueType="num">
                                          <p:cBhvr additive="base">
                                            <p:cTn dur="2000" fill="hold" id="19"/>
                                            <p:tgtEl>
                                              <p:spTgt spid="17"/>
                                            </p:tgtEl>
                                            <p:attrNameLst>
                                              <p:attrName>ppt_x</p:attrName>
                                            </p:attrNameLst>
                                          </p:cBhvr>
                                          <p:tavLst>
                                            <p:tav tm="0">
                                              <p:val>
                                                <p:strVal val="0-#ppt_w/2"/>
                                              </p:val>
                                            </p:tav>
                                            <p:tav tm="100000">
                                              <p:val>
                                                <p:strVal val="#ppt_x"/>
                                              </p:val>
                                            </p:tav>
                                          </p:tavLst>
                                        </p:anim>
                                        <p:anim calcmode="lin" p14:bounceEnd="19000" valueType="num">
                                          <p:cBhvr additive="base">
                                            <p:cTn dur="2000" fill="hold" id="20"/>
                                            <p:tgtEl>
                                              <p:spTgt spid="17"/>
                                            </p:tgtEl>
                                            <p:attrNameLst>
                                              <p:attrName>ppt_y</p:attrName>
                                            </p:attrNameLst>
                                          </p:cBhvr>
                                          <p:tavLst>
                                            <p:tav tm="0">
                                              <p:val>
                                                <p:strVal val="#ppt_y"/>
                                              </p:val>
                                            </p:tav>
                                            <p:tav tm="100000">
                                              <p:val>
                                                <p:strVal val="#ppt_y"/>
                                              </p:val>
                                            </p:tav>
                                          </p:tavLst>
                                        </p:anim>
                                      </p:childTnLst>
                                    </p:cTn>
                                  </p:par>
                                  <p:par>
                                    <p:cTn fill="hold" grpId="0" id="21" nodeType="withEffect" p14:presetBounceEnd="19000" presetClass="entr" presetID="2" presetSubtype="8">
                                      <p:stCondLst>
                                        <p:cond delay="500"/>
                                      </p:stCondLst>
                                      <p:childTnLst>
                                        <p:set>
                                          <p:cBhvr>
                                            <p:cTn dur="1" fill="hold" id="22">
                                              <p:stCondLst>
                                                <p:cond delay="0"/>
                                              </p:stCondLst>
                                            </p:cTn>
                                            <p:tgtEl>
                                              <p:spTgt spid="19"/>
                                            </p:tgtEl>
                                            <p:attrNameLst>
                                              <p:attrName>style.visibility</p:attrName>
                                            </p:attrNameLst>
                                          </p:cBhvr>
                                          <p:to>
                                            <p:strVal val="visible"/>
                                          </p:to>
                                        </p:set>
                                        <p:anim calcmode="lin" p14:bounceEnd="19000" valueType="num">
                                          <p:cBhvr additive="base">
                                            <p:cTn dur="2000" fill="hold" id="23"/>
                                            <p:tgtEl>
                                              <p:spTgt spid="19"/>
                                            </p:tgtEl>
                                            <p:attrNameLst>
                                              <p:attrName>ppt_x</p:attrName>
                                            </p:attrNameLst>
                                          </p:cBhvr>
                                          <p:tavLst>
                                            <p:tav tm="0">
                                              <p:val>
                                                <p:strVal val="0-#ppt_w/2"/>
                                              </p:val>
                                            </p:tav>
                                            <p:tav tm="100000">
                                              <p:val>
                                                <p:strVal val="#ppt_x"/>
                                              </p:val>
                                            </p:tav>
                                          </p:tavLst>
                                        </p:anim>
                                        <p:anim calcmode="lin" p14:bounceEnd="19000" valueType="num">
                                          <p:cBhvr additive="base">
                                            <p:cTn dur="2000" fill="hold" id="24"/>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48"/>
                                            </p:tgtEl>
                                            <p:attrNameLst>
                                              <p:attrName>style.visibility</p:attrName>
                                            </p:attrNameLst>
                                          </p:cBhvr>
                                          <p:to>
                                            <p:strVal val="visible"/>
                                          </p:to>
                                        </p:set>
                                        <p:animEffect filter="fade" transition="in">
                                          <p:cBhvr>
                                            <p:cTn dur="500" id="29"/>
                                            <p:tgtEl>
                                              <p:spTgt spid="48"/>
                                            </p:tgtEl>
                                          </p:cBhvr>
                                        </p:animEffect>
                                      </p:childTnLst>
                                    </p:cTn>
                                  </p:par>
                                </p:childTnLst>
                              </p:cTn>
                            </p:par>
                            <p:par>
                              <p:cTn fill="hold" id="30">
                                <p:stCondLst>
                                  <p:cond delay="500"/>
                                </p:stCondLst>
                                <p:childTnLst>
                                  <p:par>
                                    <p:cTn fill="hold" id="31" nodeType="afterEffect" presetClass="entr" presetID="22" presetSubtype="4">
                                      <p:stCondLst>
                                        <p:cond delay="0"/>
                                      </p:stCondLst>
                                      <p:childTnLst>
                                        <p:set>
                                          <p:cBhvr>
                                            <p:cTn dur="1" fill="hold" id="32">
                                              <p:stCondLst>
                                                <p:cond delay="0"/>
                                              </p:stCondLst>
                                            </p:cTn>
                                            <p:tgtEl>
                                              <p:spTgt spid="36"/>
                                            </p:tgtEl>
                                            <p:attrNameLst>
                                              <p:attrName>style.visibility</p:attrName>
                                            </p:attrNameLst>
                                          </p:cBhvr>
                                          <p:to>
                                            <p:strVal val="visible"/>
                                          </p:to>
                                        </p:set>
                                        <p:animEffect filter="wipe(down)" transition="in">
                                          <p:cBhvr>
                                            <p:cTn dur="500" id="33"/>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0" spid="19"/>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8">
                                      <p:stCondLst>
                                        <p:cond delay="0"/>
                                      </p:stCondLst>
                                      <p:childTnLst>
                                        <p:set>
                                          <p:cBhvr>
                                            <p:cTn dur="1" fill="hold" id="14">
                                              <p:stCondLst>
                                                <p:cond delay="0"/>
                                              </p:stCondLst>
                                            </p:cTn>
                                            <p:tgtEl>
                                              <p:spTgt spid="18"/>
                                            </p:tgtEl>
                                            <p:attrNameLst>
                                              <p:attrName>style.visibility</p:attrName>
                                            </p:attrNameLst>
                                          </p:cBhvr>
                                          <p:to>
                                            <p:strVal val="visible"/>
                                          </p:to>
                                        </p:set>
                                        <p:anim calcmode="lin" valueType="num">
                                          <p:cBhvr additive="base">
                                            <p:cTn dur="2000" fill="hold" id="15"/>
                                            <p:tgtEl>
                                              <p:spTgt spid="18"/>
                                            </p:tgtEl>
                                            <p:attrNameLst>
                                              <p:attrName>ppt_x</p:attrName>
                                            </p:attrNameLst>
                                          </p:cBhvr>
                                          <p:tavLst>
                                            <p:tav tm="0">
                                              <p:val>
                                                <p:strVal val="0-#ppt_w/2"/>
                                              </p:val>
                                            </p:tav>
                                            <p:tav tm="100000">
                                              <p:val>
                                                <p:strVal val="#ppt_x"/>
                                              </p:val>
                                            </p:tav>
                                          </p:tavLst>
                                        </p:anim>
                                        <p:anim calcmode="lin" valueType="num">
                                          <p:cBhvr additive="base">
                                            <p:cTn dur="2000" fill="hold" id="16"/>
                                            <p:tgtEl>
                                              <p:spTgt spid="18"/>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250"/>
                                      </p:stCondLst>
                                      <p:childTnLst>
                                        <p:set>
                                          <p:cBhvr>
                                            <p:cTn dur="1" fill="hold" id="18">
                                              <p:stCondLst>
                                                <p:cond delay="0"/>
                                              </p:stCondLst>
                                            </p:cTn>
                                            <p:tgtEl>
                                              <p:spTgt spid="17"/>
                                            </p:tgtEl>
                                            <p:attrNameLst>
                                              <p:attrName>style.visibility</p:attrName>
                                            </p:attrNameLst>
                                          </p:cBhvr>
                                          <p:to>
                                            <p:strVal val="visible"/>
                                          </p:to>
                                        </p:set>
                                        <p:anim calcmode="lin" valueType="num">
                                          <p:cBhvr additive="base">
                                            <p:cTn dur="2000" fill="hold" id="19"/>
                                            <p:tgtEl>
                                              <p:spTgt spid="17"/>
                                            </p:tgtEl>
                                            <p:attrNameLst>
                                              <p:attrName>ppt_x</p:attrName>
                                            </p:attrNameLst>
                                          </p:cBhvr>
                                          <p:tavLst>
                                            <p:tav tm="0">
                                              <p:val>
                                                <p:strVal val="0-#ppt_w/2"/>
                                              </p:val>
                                            </p:tav>
                                            <p:tav tm="100000">
                                              <p:val>
                                                <p:strVal val="#ppt_x"/>
                                              </p:val>
                                            </p:tav>
                                          </p:tavLst>
                                        </p:anim>
                                        <p:anim calcmode="lin" valueType="num">
                                          <p:cBhvr additive="base">
                                            <p:cTn dur="2000" fill="hold" id="20"/>
                                            <p:tgtEl>
                                              <p:spTgt spid="17"/>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500"/>
                                      </p:stCondLst>
                                      <p:childTnLst>
                                        <p:set>
                                          <p:cBhvr>
                                            <p:cTn dur="1" fill="hold" id="22">
                                              <p:stCondLst>
                                                <p:cond delay="0"/>
                                              </p:stCondLst>
                                            </p:cTn>
                                            <p:tgtEl>
                                              <p:spTgt spid="19"/>
                                            </p:tgtEl>
                                            <p:attrNameLst>
                                              <p:attrName>style.visibility</p:attrName>
                                            </p:attrNameLst>
                                          </p:cBhvr>
                                          <p:to>
                                            <p:strVal val="visible"/>
                                          </p:to>
                                        </p:set>
                                        <p:anim calcmode="lin" valueType="num">
                                          <p:cBhvr additive="base">
                                            <p:cTn dur="2000" fill="hold" id="23"/>
                                            <p:tgtEl>
                                              <p:spTgt spid="19"/>
                                            </p:tgtEl>
                                            <p:attrNameLst>
                                              <p:attrName>ppt_x</p:attrName>
                                            </p:attrNameLst>
                                          </p:cBhvr>
                                          <p:tavLst>
                                            <p:tav tm="0">
                                              <p:val>
                                                <p:strVal val="0-#ppt_w/2"/>
                                              </p:val>
                                            </p:tav>
                                            <p:tav tm="100000">
                                              <p:val>
                                                <p:strVal val="#ppt_x"/>
                                              </p:val>
                                            </p:tav>
                                          </p:tavLst>
                                        </p:anim>
                                        <p:anim calcmode="lin" valueType="num">
                                          <p:cBhvr additive="base">
                                            <p:cTn dur="2000" fill="hold" id="24"/>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48"/>
                                            </p:tgtEl>
                                            <p:attrNameLst>
                                              <p:attrName>style.visibility</p:attrName>
                                            </p:attrNameLst>
                                          </p:cBhvr>
                                          <p:to>
                                            <p:strVal val="visible"/>
                                          </p:to>
                                        </p:set>
                                        <p:animEffect filter="fade" transition="in">
                                          <p:cBhvr>
                                            <p:cTn dur="500" id="29"/>
                                            <p:tgtEl>
                                              <p:spTgt spid="48"/>
                                            </p:tgtEl>
                                          </p:cBhvr>
                                        </p:animEffect>
                                      </p:childTnLst>
                                    </p:cTn>
                                  </p:par>
                                </p:childTnLst>
                              </p:cTn>
                            </p:par>
                            <p:par>
                              <p:cTn fill="hold" id="30">
                                <p:stCondLst>
                                  <p:cond delay="500"/>
                                </p:stCondLst>
                                <p:childTnLst>
                                  <p:par>
                                    <p:cTn fill="hold" id="31" nodeType="afterEffect" presetClass="entr" presetID="22" presetSubtype="4">
                                      <p:stCondLst>
                                        <p:cond delay="0"/>
                                      </p:stCondLst>
                                      <p:childTnLst>
                                        <p:set>
                                          <p:cBhvr>
                                            <p:cTn dur="1" fill="hold" id="32">
                                              <p:stCondLst>
                                                <p:cond delay="0"/>
                                              </p:stCondLst>
                                            </p:cTn>
                                            <p:tgtEl>
                                              <p:spTgt spid="36"/>
                                            </p:tgtEl>
                                            <p:attrNameLst>
                                              <p:attrName>style.visibility</p:attrName>
                                            </p:attrNameLst>
                                          </p:cBhvr>
                                          <p:to>
                                            <p:strVal val="visible"/>
                                          </p:to>
                                        </p:set>
                                        <p:animEffect filter="wipe(down)" transition="in">
                                          <p:cBhvr>
                                            <p:cTn dur="500" id="33"/>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0" spid="19"/>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083E4E80-089E-497F-A225-53C025627CBF}"/>
              </a:ext>
            </a:extLst>
          </p:cNvPr>
          <p:cNvSpPr/>
          <p:nvPr/>
        </p:nvSpPr>
        <p:spPr>
          <a:xfrm>
            <a:off x="7277540" y="1211266"/>
            <a:ext cx="2025181" cy="4458360"/>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n-US"/>
          </a:p>
        </p:txBody>
      </p:sp>
      <p:grpSp>
        <p:nvGrpSpPr>
          <p:cNvPr id="5" name="Group 4">
            <a:extLst>
              <a:ext uri="{FF2B5EF4-FFF2-40B4-BE49-F238E27FC236}">
                <a16:creationId xmlns:a16="http://schemas.microsoft.com/office/drawing/2014/main" id="{A87C210B-54B2-467E-9817-9D9E89F50BA6}"/>
              </a:ext>
            </a:extLst>
          </p:cNvPr>
          <p:cNvGrpSpPr/>
          <p:nvPr/>
        </p:nvGrpSpPr>
        <p:grpSpPr>
          <a:xfrm>
            <a:off x="2419703"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2723842"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951588" y="3440446"/>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457668" y="3019091"/>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659670" y="3910127"/>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8468637" y="4056888"/>
            <a:ext cx="301983" cy="352590"/>
            <a:chOff x="3861264" y="1789304"/>
            <a:chExt cx="690944" cy="806733"/>
          </a:xfrm>
          <a:solidFill>
            <a:schemeClr val="bg1"/>
          </a:solidFill>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8440317" y="4053133"/>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93652B4-8A69-4C9B-9648-4EF282984907}"/>
              </a:ext>
            </a:extLst>
          </p:cNvPr>
          <p:cNvGrpSpPr/>
          <p:nvPr/>
        </p:nvGrpSpPr>
        <p:grpSpPr>
          <a:xfrm>
            <a:off x="7906662" y="3105844"/>
            <a:ext cx="301983" cy="352590"/>
            <a:chOff x="3861264" y="1789304"/>
            <a:chExt cx="690944" cy="806733"/>
          </a:xfrm>
          <a:solidFill>
            <a:schemeClr val="bg1"/>
          </a:solidFill>
        </p:grpSpPr>
        <p:sp>
          <p:nvSpPr>
            <p:cNvPr id="38" name="Freeform: Shape 37">
              <a:extLst>
                <a:ext uri="{FF2B5EF4-FFF2-40B4-BE49-F238E27FC236}">
                  <a16:creationId xmlns:a16="http://schemas.microsoft.com/office/drawing/2014/main" id="{811A770C-8A97-4C23-8B4B-81310B43AC80}"/>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E87B7C64-878D-404A-8DCE-B4653914A40A}"/>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615E97CA-1B72-44CD-ABA6-81675C53B3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23796EE0-79EF-44EE-935C-2A304C0C75D4}"/>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42" name="Straight Connector 41">
            <a:extLst>
              <a:ext uri="{FF2B5EF4-FFF2-40B4-BE49-F238E27FC236}">
                <a16:creationId xmlns:a16="http://schemas.microsoft.com/office/drawing/2014/main" id="{417A12E3-B130-44B4-AE2C-43034F812CC7}"/>
              </a:ext>
            </a:extLst>
          </p:cNvPr>
          <p:cNvCxnSpPr>
            <a:cxnSpLocks/>
          </p:cNvCxnSpPr>
          <p:nvPr/>
        </p:nvCxnSpPr>
        <p:spPr>
          <a:xfrm flipV="1">
            <a:off x="7878342" y="3102089"/>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3F77636-D605-4AD6-86B9-98919F0EBF37}"/>
              </a:ext>
            </a:extLst>
          </p:cNvPr>
          <p:cNvGrpSpPr/>
          <p:nvPr/>
        </p:nvGrpSpPr>
        <p:grpSpPr>
          <a:xfrm>
            <a:off x="7954865" y="1948442"/>
            <a:ext cx="301983" cy="352590"/>
            <a:chOff x="3861264" y="1789304"/>
            <a:chExt cx="690944" cy="806733"/>
          </a:xfrm>
          <a:solidFill>
            <a:schemeClr val="bg1"/>
          </a:solidFill>
        </p:grpSpPr>
        <p:sp>
          <p:nvSpPr>
            <p:cNvPr id="49" name="Freeform: Shape 48">
              <a:extLst>
                <a:ext uri="{FF2B5EF4-FFF2-40B4-BE49-F238E27FC236}">
                  <a16:creationId xmlns:a16="http://schemas.microsoft.com/office/drawing/2014/main" id="{348D468D-6B77-47FD-8AC3-75C400F3E605}"/>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8621DDC0-46D2-4DC3-B181-1DF0AC62117E}"/>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DFFC6E3B-3D22-4A81-AA9D-BC3B433834C1}"/>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78823FA8-6632-44D8-97EA-B52B44195A59}"/>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53" name="Straight Connector 52">
            <a:extLst>
              <a:ext uri="{FF2B5EF4-FFF2-40B4-BE49-F238E27FC236}">
                <a16:creationId xmlns:a16="http://schemas.microsoft.com/office/drawing/2014/main" id="{36CE7363-7A8F-4C8E-85FA-202974114FE4}"/>
              </a:ext>
            </a:extLst>
          </p:cNvPr>
          <p:cNvCxnSpPr>
            <a:cxnSpLocks/>
          </p:cNvCxnSpPr>
          <p:nvPr/>
        </p:nvCxnSpPr>
        <p:spPr>
          <a:xfrm flipV="1">
            <a:off x="7926545" y="1944687"/>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D71A6E6-1AFE-4288-89A7-6BEA42A994ED}"/>
              </a:ext>
            </a:extLst>
          </p:cNvPr>
          <p:cNvGrpSpPr/>
          <p:nvPr/>
        </p:nvGrpSpPr>
        <p:grpSpPr>
          <a:xfrm>
            <a:off x="7592276" y="2574466"/>
            <a:ext cx="301983" cy="352590"/>
            <a:chOff x="3861264" y="1789304"/>
            <a:chExt cx="690944" cy="806733"/>
          </a:xfrm>
          <a:solidFill>
            <a:schemeClr val="bg1"/>
          </a:solidFill>
        </p:grpSpPr>
        <p:sp>
          <p:nvSpPr>
            <p:cNvPr id="55" name="Freeform: Shape 54">
              <a:extLst>
                <a:ext uri="{FF2B5EF4-FFF2-40B4-BE49-F238E27FC236}">
                  <a16:creationId xmlns:a16="http://schemas.microsoft.com/office/drawing/2014/main" id="{A0DAEF93-D0E1-41D0-B256-FC85713B9898}"/>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A6BE71ED-C0F9-4BC8-9D06-5DC0BFC3C607}"/>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25060947-B81C-47F7-A2E2-98D03EBBD942}"/>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CDECBD6-B13E-4602-B964-2A1AF45B700F}"/>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59" name="Straight Connector 58">
            <a:extLst>
              <a:ext uri="{FF2B5EF4-FFF2-40B4-BE49-F238E27FC236}">
                <a16:creationId xmlns:a16="http://schemas.microsoft.com/office/drawing/2014/main" id="{A1E8B7E7-B390-4D18-AD67-A593C8DF810D}"/>
              </a:ext>
            </a:extLst>
          </p:cNvPr>
          <p:cNvCxnSpPr>
            <a:cxnSpLocks/>
          </p:cNvCxnSpPr>
          <p:nvPr/>
        </p:nvCxnSpPr>
        <p:spPr>
          <a:xfrm flipV="1">
            <a:off x="7563956" y="2570711"/>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3F539DE-08EA-4D47-BE5D-DBC3835E2230}"/>
              </a:ext>
            </a:extLst>
          </p:cNvPr>
          <p:cNvGrpSpPr/>
          <p:nvPr/>
        </p:nvGrpSpPr>
        <p:grpSpPr>
          <a:xfrm>
            <a:off x="8088377" y="4616796"/>
            <a:ext cx="301983" cy="352590"/>
            <a:chOff x="3861264" y="1789304"/>
            <a:chExt cx="690944" cy="806733"/>
          </a:xfrm>
          <a:solidFill>
            <a:schemeClr val="bg1"/>
          </a:solidFill>
        </p:grpSpPr>
        <p:sp>
          <p:nvSpPr>
            <p:cNvPr id="61" name="Freeform: Shape 60">
              <a:extLst>
                <a:ext uri="{FF2B5EF4-FFF2-40B4-BE49-F238E27FC236}">
                  <a16:creationId xmlns:a16="http://schemas.microsoft.com/office/drawing/2014/main" id="{6AC2C978-2A1A-4B55-9464-1C8D0F2997A9}"/>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6950491A-066A-4560-B0B0-565A22C22CBF}"/>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CC43BA12-5776-423C-955D-42D94DC2795F}"/>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64" name="Freeform: Shape 63">
              <a:extLst>
                <a:ext uri="{FF2B5EF4-FFF2-40B4-BE49-F238E27FC236}">
                  <a16:creationId xmlns:a16="http://schemas.microsoft.com/office/drawing/2014/main" id="{E8AD8528-7042-4B52-B049-BD8F62E3BC61}"/>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65" name="Straight Connector 64">
            <a:extLst>
              <a:ext uri="{FF2B5EF4-FFF2-40B4-BE49-F238E27FC236}">
                <a16:creationId xmlns:a16="http://schemas.microsoft.com/office/drawing/2014/main" id="{C9AC3FDE-F05E-4D4A-9531-0EC9C6D4572C}"/>
              </a:ext>
            </a:extLst>
          </p:cNvPr>
          <p:cNvCxnSpPr>
            <a:cxnSpLocks/>
          </p:cNvCxnSpPr>
          <p:nvPr/>
        </p:nvCxnSpPr>
        <p:spPr>
          <a:xfrm flipV="1">
            <a:off x="8060057" y="4613041"/>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17208652"/>
      </p:ext>
    </p:extLst>
  </p:cSld>
  <p:clrMapOvr>
    <a:masterClrMapping/>
  </p:clrMapOvr>
  <mc:AlternateContent xmlns:mc="http://schemas.openxmlformats.org/markup-compatibility/2006" xmlns:p159="http://schemas.microsoft.com/office/powerpoint/2015/09/main">
    <mc:Choice Requires="p159">
      <p:transition advTm="6312" spd="slow">
        <p159:morph option="byObject"/>
      </p:transition>
    </mc:Choice>
    <mc:Fallback xmlns="">
      <p:transition advTm="631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7"/>
                                        </p:tgtEl>
                                        <p:attrNameLst>
                                          <p:attrName>style.visibility</p:attrName>
                                        </p:attrNameLst>
                                      </p:cBhvr>
                                      <p:to>
                                        <p:strVal val="visible"/>
                                      </p:to>
                                    </p:set>
                                    <p:animEffect filter="fade" transition="in">
                                      <p:cBhvr>
                                        <p:cTn dur="500" id="12"/>
                                        <p:tgtEl>
                                          <p:spTgt spid="47"/>
                                        </p:tgtEl>
                                      </p:cBhvr>
                                    </p:animEffect>
                                  </p:childTnLst>
                                </p:cTn>
                              </p:par>
                              <p:par>
                                <p:cTn fill="hold" id="13" nodeType="withEffect" presetClass="entr" presetID="10" presetSubtype="0">
                                  <p:stCondLst>
                                    <p:cond delay="0"/>
                                  </p:stCondLst>
                                  <p:childTnLst>
                                    <p:set>
                                      <p:cBhvr>
                                        <p:cTn dur="1" fill="hold" id="14">
                                          <p:stCondLst>
                                            <p:cond delay="0"/>
                                          </p:stCondLst>
                                        </p:cTn>
                                        <p:tgtEl>
                                          <p:spTgt spid="53"/>
                                        </p:tgtEl>
                                        <p:attrNameLst>
                                          <p:attrName>style.visibility</p:attrName>
                                        </p:attrNameLst>
                                      </p:cBhvr>
                                      <p:to>
                                        <p:strVal val="visible"/>
                                      </p:to>
                                    </p:set>
                                    <p:animEffect filter="fade" transition="in">
                                      <p:cBhvr>
                                        <p:cTn dur="500" id="15"/>
                                        <p:tgtEl>
                                          <p:spTgt spid="53"/>
                                        </p:tgtEl>
                                      </p:cBhvr>
                                    </p:animEffect>
                                  </p:childTnLst>
                                </p:cTn>
                              </p:par>
                              <p:par>
                                <p:cTn fill="hold" id="16" nodeType="withEffect" presetClass="entr" presetID="10" presetSubtype="0">
                                  <p:stCondLst>
                                    <p:cond delay="250"/>
                                  </p:stCondLst>
                                  <p:childTnLst>
                                    <p:set>
                                      <p:cBhvr>
                                        <p:cTn dur="1" fill="hold" id="17">
                                          <p:stCondLst>
                                            <p:cond delay="0"/>
                                          </p:stCondLst>
                                        </p:cTn>
                                        <p:tgtEl>
                                          <p:spTgt spid="48"/>
                                        </p:tgtEl>
                                        <p:attrNameLst>
                                          <p:attrName>style.visibility</p:attrName>
                                        </p:attrNameLst>
                                      </p:cBhvr>
                                      <p:to>
                                        <p:strVal val="visible"/>
                                      </p:to>
                                    </p:set>
                                    <p:animEffect filter="fade" transition="in">
                                      <p:cBhvr>
                                        <p:cTn dur="500" id="18"/>
                                        <p:tgtEl>
                                          <p:spTgt spid="48"/>
                                        </p:tgtEl>
                                      </p:cBhvr>
                                    </p:animEffect>
                                  </p:childTnLst>
                                </p:cTn>
                              </p:par>
                              <p:par>
                                <p:cTn fill="hold" id="19" nodeType="withEffect" presetClass="entr" presetID="10" presetSubtype="0">
                                  <p:stCondLst>
                                    <p:cond delay="25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500"/>
                                  </p:stCondLst>
                                  <p:childTnLst>
                                    <p:set>
                                      <p:cBhvr>
                                        <p:cTn dur="1" fill="hold" id="23">
                                          <p:stCondLst>
                                            <p:cond delay="0"/>
                                          </p:stCondLst>
                                        </p:cTn>
                                        <p:tgtEl>
                                          <p:spTgt spid="54"/>
                                        </p:tgtEl>
                                        <p:attrNameLst>
                                          <p:attrName>style.visibility</p:attrName>
                                        </p:attrNameLst>
                                      </p:cBhvr>
                                      <p:to>
                                        <p:strVal val="visible"/>
                                      </p:to>
                                    </p:set>
                                    <p:animEffect filter="fade" transition="in">
                                      <p:cBhvr>
                                        <p:cTn dur="500" id="24"/>
                                        <p:tgtEl>
                                          <p:spTgt spid="54"/>
                                        </p:tgtEl>
                                      </p:cBhvr>
                                    </p:animEffect>
                                  </p:childTnLst>
                                </p:cTn>
                              </p:par>
                              <p:par>
                                <p:cTn fill="hold" id="25" nodeType="withEffect" presetClass="entr" presetID="10" presetSubtype="0">
                                  <p:stCondLst>
                                    <p:cond delay="500"/>
                                  </p:stCondLst>
                                  <p:childTnLst>
                                    <p:set>
                                      <p:cBhvr>
                                        <p:cTn dur="1" fill="hold" id="26">
                                          <p:stCondLst>
                                            <p:cond delay="0"/>
                                          </p:stCondLst>
                                        </p:cTn>
                                        <p:tgtEl>
                                          <p:spTgt spid="59"/>
                                        </p:tgtEl>
                                        <p:attrNameLst>
                                          <p:attrName>style.visibility</p:attrName>
                                        </p:attrNameLst>
                                      </p:cBhvr>
                                      <p:to>
                                        <p:strVal val="visible"/>
                                      </p:to>
                                    </p:set>
                                    <p:animEffect filter="fade" transition="in">
                                      <p:cBhvr>
                                        <p:cTn dur="500" id="27"/>
                                        <p:tgtEl>
                                          <p:spTgt spid="59"/>
                                        </p:tgtEl>
                                      </p:cBhvr>
                                    </p:animEffect>
                                  </p:childTnLst>
                                </p:cTn>
                              </p:par>
                              <p:par>
                                <p:cTn fill="hold" id="28" nodeType="withEffect" presetClass="entr" presetID="10" presetSubtype="0">
                                  <p:stCondLst>
                                    <p:cond delay="750"/>
                                  </p:stCondLst>
                                  <p:childTnLst>
                                    <p:set>
                                      <p:cBhvr>
                                        <p:cTn dur="1" fill="hold" id="29">
                                          <p:stCondLst>
                                            <p:cond delay="0"/>
                                          </p:stCondLst>
                                        </p:cTn>
                                        <p:tgtEl>
                                          <p:spTgt spid="60"/>
                                        </p:tgtEl>
                                        <p:attrNameLst>
                                          <p:attrName>style.visibility</p:attrName>
                                        </p:attrNameLst>
                                      </p:cBhvr>
                                      <p:to>
                                        <p:strVal val="visible"/>
                                      </p:to>
                                    </p:set>
                                    <p:animEffect filter="fade" transition="in">
                                      <p:cBhvr>
                                        <p:cTn dur="500" id="30"/>
                                        <p:tgtEl>
                                          <p:spTgt spid="60"/>
                                        </p:tgtEl>
                                      </p:cBhvr>
                                    </p:animEffect>
                                  </p:childTnLst>
                                </p:cTn>
                              </p:par>
                              <p:par>
                                <p:cTn fill="hold" id="31" nodeType="withEffect" presetClass="entr" presetID="10" presetSubtype="0">
                                  <p:stCondLst>
                                    <p:cond delay="750"/>
                                  </p:stCondLst>
                                  <p:childTnLst>
                                    <p:set>
                                      <p:cBhvr>
                                        <p:cTn dur="1" fill="hold" id="32">
                                          <p:stCondLst>
                                            <p:cond delay="0"/>
                                          </p:stCondLst>
                                        </p:cTn>
                                        <p:tgtEl>
                                          <p:spTgt spid="65"/>
                                        </p:tgtEl>
                                        <p:attrNameLst>
                                          <p:attrName>style.visibility</p:attrName>
                                        </p:attrNameLst>
                                      </p:cBhvr>
                                      <p:to>
                                        <p:strVal val="visible"/>
                                      </p:to>
                                    </p:set>
                                    <p:animEffect filter="fade" transition="in">
                                      <p:cBhvr>
                                        <p:cTn dur="500" id="33"/>
                                        <p:tgtEl>
                                          <p:spTgt spid="65"/>
                                        </p:tgtEl>
                                      </p:cBhvr>
                                    </p:animEffect>
                                  </p:childTnLst>
                                </p:cTn>
                              </p:par>
                              <p:par>
                                <p:cTn fill="hold" id="34" nodeType="withEffect" presetClass="entr" presetID="10" presetSubtype="0">
                                  <p:stCondLst>
                                    <p:cond delay="100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1000"/>
                                  </p:stCondLst>
                                  <p:childTnLst>
                                    <p:set>
                                      <p:cBhvr>
                                        <p:cTn dur="1" fill="hold" id="38">
                                          <p:stCondLst>
                                            <p:cond delay="0"/>
                                          </p:stCondLst>
                                        </p:cTn>
                                        <p:tgtEl>
                                          <p:spTgt spid="42"/>
                                        </p:tgtEl>
                                        <p:attrNameLst>
                                          <p:attrName>style.visibility</p:attrName>
                                        </p:attrNameLst>
                                      </p:cBhvr>
                                      <p:to>
                                        <p:strVal val="visible"/>
                                      </p:to>
                                    </p:set>
                                    <p:animEffect filter="fade" transition="in">
                                      <p:cBhvr>
                                        <p:cTn dur="500" id="39"/>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2740983" y="2963660"/>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3045122" y="154597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dirty="0"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1272868" y="3650515"/>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778948" y="3229160"/>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980950" y="4120196"/>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2044826" y="1999373"/>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dirty="0"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1998054" y="2018237"/>
            <a:ext cx="901964" cy="822960"/>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txid="8dc7d3006fbdf51ed4af5451fee3e2e5">
            <a:r>
              <a:rPr dirty="0" lang="en-US"/>
              <a:t>في هذا الدرس ستشاهد…</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rtlCol="0" wrap="square">
            <a:spAutoFit/>
          </a:bodyPr>
          <a:lstStyle/>
          <a:p txid="31388488ce6333bea30ea43e626f5f63">
            <a:pPr algn="r" indent="-342900" marL="342900" rtl="1">
              <a:buClr>
                <a:srgbClr val="008CCF"/>
              </a:buClr>
              <a:buFont charset="-79" pitchFamily="2" typeface="Rubik"/>
              <a:buChar char="•"/>
            </a:pPr>
            <a:r>
              <a:rPr dirty="0" lang="en-US" sz="2400"/>
              <a:t>إمكانيات إدخال البيانات دون الاتصال بالإنترنت في DHIS2</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advTm="14899" spd="slow">
        <p159:morph option="byObject"/>
      </p:transition>
    </mc:Choice>
    <mc:Fallback xmlns="">
      <p:transition advTm="1489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7"/>
                                        </p:tgtEl>
                                        <p:attrNameLst>
                                          <p:attrName>style.visibility</p:attrName>
                                        </p:attrNameLst>
                                      </p:cBhvr>
                                      <p:to>
                                        <p:strVal val="visible"/>
                                      </p:to>
                                    </p:set>
                                    <p:animEffect filter="fade" transition="in">
                                      <p:cBhvr>
                                        <p:cTn dur="500" id="7"/>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32C93-CDF2-95FB-8FD7-38022371D326}"/>
              </a:ext>
            </a:extLst>
          </p:cNvPr>
          <p:cNvSpPr txBox="1"/>
          <p:nvPr/>
        </p:nvSpPr>
        <p:spPr>
          <a:xfrm>
            <a:off x="4945487" y="3322749"/>
            <a:ext cx="1600118" cy="461665"/>
          </a:xfrm>
          <a:prstGeom prst="rect">
            <a:avLst/>
          </a:prstGeom>
          <a:noFill/>
        </p:spPr>
        <p:txBody>
          <a:bodyPr rtlCol="0" wrap="none">
            <a:spAutoFit/>
          </a:bodyPr>
          <a:lstStyle/>
          <a:p txid="4a282aa49003d2729da5eebadc19722d">
            <a:pPr algn="r" indent="-342900" marL="342900" rtl="1">
              <a:buClr>
                <a:srgbClr val="008CCF"/>
              </a:buClr>
              <a:buFont charset="-79" pitchFamily="2" typeface="Rubik"/>
              <a:buChar char="•"/>
            </a:pPr>
            <a:r>
              <a:rPr dirty="0" lang="en-US" sz="2400"/>
              <a:t>العرض التوضيحي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advTm="81000" p14:dur="2000" spd="slow"/>
    </mc:Choice>
    <mc:Fallback xmlns="">
      <p:transition advTm="81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Graphical user interface, table  Description automatically generated" id="3" name="Picture 2">
            <a:extLst>
              <a:ext uri="{FF2B5EF4-FFF2-40B4-BE49-F238E27FC236}">
                <a16:creationId xmlns:a16="http://schemas.microsoft.com/office/drawing/2014/main" id="{7D58E5E8-DBA7-41AD-B13C-7EFEF796F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8F037180-7F0B-4F1F-B186-7D5D17BF2F84}"/>
              </a:ext>
            </a:extLst>
          </p:cNvPr>
          <p:cNvSpPr/>
          <p:nvPr/>
        </p:nvSpPr>
        <p:spPr>
          <a:xfrm>
            <a:off x="7105702" y="805433"/>
            <a:ext cx="4923173" cy="5622581"/>
          </a:xfrm>
          <a:prstGeom prst="roundRect">
            <a:avLst>
              <a:gd fmla="val 5333"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65CAFEA5-3340-47FA-8B87-CCAAE8F7D59D}"/>
              </a:ext>
            </a:extLst>
          </p:cNvPr>
          <p:cNvGrpSpPr/>
          <p:nvPr/>
        </p:nvGrpSpPr>
        <p:grpSpPr>
          <a:xfrm>
            <a:off x="6909106" y="429985"/>
            <a:ext cx="804672" cy="804672"/>
            <a:chOff x="10901033" y="516564"/>
            <a:chExt cx="804672" cy="804672"/>
          </a:xfrm>
        </p:grpSpPr>
        <p:sp>
          <p:nvSpPr>
            <p:cNvPr id="6" name="Oval 5">
              <a:extLst>
                <a:ext uri="{FF2B5EF4-FFF2-40B4-BE49-F238E27FC236}">
                  <a16:creationId xmlns:a16="http://schemas.microsoft.com/office/drawing/2014/main" id="{22832ED7-AB5E-44AF-A951-127324007D0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FC7BC13B-3CAC-447A-AFB5-28DF6047B61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E8E1A0B3-9564-4DE8-9A61-A887CB4A6482}"/>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5EB17ACF-7861-45A1-B3E0-79516A3E70FE}"/>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588491A-3010-41FF-A179-336107D80785}"/>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D073AD35-41A0-4A5B-8216-3CCC83B69A84}"/>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F3AA2CA-FBBE-4B73-B00B-921E8600A933}"/>
              </a:ext>
            </a:extLst>
          </p:cNvPr>
          <p:cNvSpPr txBox="1"/>
          <p:nvPr/>
        </p:nvSpPr>
        <p:spPr>
          <a:xfrm>
            <a:off x="7186514" y="1127249"/>
            <a:ext cx="4876743" cy="1938992"/>
          </a:xfrm>
          <a:prstGeom prst="rect">
            <a:avLst/>
          </a:prstGeom>
          <a:noFill/>
        </p:spPr>
        <p:txBody>
          <a:bodyPr rtlCol="0" wrap="square">
            <a:spAutoFit/>
          </a:bodyPr>
          <a:lstStyle/>
          <a:p txid="916486d05e19f3421d1edae1536e86bd">
            <a:pPr algn="r" indent="-342900" marL="342900" rtl="1">
              <a:buClr>
                <a:srgbClr val="008CCF"/>
              </a:buClr>
              <a:buFont charset="0" panose="020B0604020202020204" pitchFamily="34" typeface="Arial"/>
              <a:buChar char="•"/>
            </a:pPr>
            <a:r>
              <a:rPr dirty="0" lang="en-US" sz="2400"/>
              <a:t>لا تستخدم تطبيق DHIS2 Browser Cache Cleaner لمسح ذاكرة التخزين المؤقت للمتصفح لديك</a:t>
            </a:r>
          </a:p>
          <a:p txid="4f12e5aed0be28f068be9da33433d72c">
            <a:pPr indent="-342900" lvl="1" marL="800100" rtl="1">
              <a:buClr>
                <a:srgbClr val="008CCF"/>
              </a:buClr>
              <a:buFont charset="0" panose="020B0604020202020204" pitchFamily="34" typeface="Arial"/>
              <a:buChar char="•"/>
            </a:pPr>
            <a:r>
              <a:rPr dirty="0" lang="en-US" sz="2400"/>
              <a:t>يتم تخزين بياناتك محليًا في ذاكرة التخزين المؤقت</a:t>
            </a:r>
          </a:p>
        </p:txBody>
      </p:sp>
      <p:sp>
        <p:nvSpPr>
          <p:cNvPr id="14" name="TextBox 13">
            <a:extLst>
              <a:ext uri="{FF2B5EF4-FFF2-40B4-BE49-F238E27FC236}">
                <a16:creationId xmlns:a16="http://schemas.microsoft.com/office/drawing/2014/main" id="{A6C890B1-DEC9-4118-9016-75F0DB1C6728}"/>
              </a:ext>
            </a:extLst>
          </p:cNvPr>
          <p:cNvSpPr txBox="1"/>
          <p:nvPr/>
        </p:nvSpPr>
        <p:spPr>
          <a:xfrm>
            <a:off x="7189983" y="2835378"/>
            <a:ext cx="4765152" cy="1569660"/>
          </a:xfrm>
          <a:prstGeom prst="rect">
            <a:avLst/>
          </a:prstGeom>
          <a:noFill/>
        </p:spPr>
        <p:txBody>
          <a:bodyPr rtlCol="0" wrap="square">
            <a:spAutoFit/>
          </a:bodyPr>
          <a:lstStyle/>
          <a:p txid="6d602969ea85123a40ec45d362a830db">
            <a:pPr algn="r" indent="-342900" marL="342900" rtl="1">
              <a:buClr>
                <a:srgbClr val="008CCF"/>
              </a:buClr>
              <a:buFont charset="0" panose="020B0604020202020204" pitchFamily="34" typeface="Arial"/>
              <a:buChar char="•"/>
            </a:pPr>
            <a:r>
              <a:rPr dirty="0" lang="en-US" sz="2400"/>
              <a:t>وظيفة العمل دون اتصال بالإنترنت في DHIS2</a:t>
            </a:r>
          </a:p>
          <a:p txid="cb251a762caec4895cf8059cbfb8a84f">
            <a:pPr indent="-342900" lvl="1" marL="800100" rtl="1">
              <a:buClr>
                <a:srgbClr val="008CCF"/>
              </a:buClr>
              <a:buFont charset="0" panose="020B0604020202020204" pitchFamily="34" typeface="Arial"/>
              <a:buChar char="•"/>
            </a:pPr>
            <a:r>
              <a:rPr dirty="0" lang="en-US" sz="2400"/>
              <a:t>تغطية الانقطاعات الدورية للإنترنت</a:t>
            </a:r>
          </a:p>
        </p:txBody>
      </p:sp>
      <p:sp>
        <p:nvSpPr>
          <p:cNvPr id="16" name="TextBox 15">
            <a:extLst>
              <a:ext uri="{FF2B5EF4-FFF2-40B4-BE49-F238E27FC236}">
                <a16:creationId xmlns:a16="http://schemas.microsoft.com/office/drawing/2014/main" id="{3C384E16-49AF-483F-8FA1-71DE0E4F1D44}"/>
              </a:ext>
            </a:extLst>
          </p:cNvPr>
          <p:cNvSpPr txBox="1"/>
          <p:nvPr/>
        </p:nvSpPr>
        <p:spPr>
          <a:xfrm>
            <a:off x="7189983" y="4543507"/>
            <a:ext cx="4765152" cy="1938992"/>
          </a:xfrm>
          <a:prstGeom prst="rect">
            <a:avLst/>
          </a:prstGeom>
          <a:noFill/>
        </p:spPr>
        <p:txBody>
          <a:bodyPr rtlCol="0" wrap="square">
            <a:spAutoFit/>
          </a:bodyPr>
          <a:lstStyle/>
          <a:p txid="c04a795859636ade055adf0eb70db6be">
            <a:pPr algn="r" indent="-342900" marL="342900" rtl="1">
              <a:buClr>
                <a:srgbClr val="008CCF"/>
              </a:buClr>
              <a:buFont charset="0" panose="020B0604020202020204" pitchFamily="34" typeface="Arial"/>
              <a:buChar char="•"/>
            </a:pPr>
            <a:r>
              <a:rPr dirty="0" lang="en-US" sz="2400"/>
              <a:t>جمع البيانات في الأماكن ذات الاتصال المحدود بالإنترنت:</a:t>
            </a:r>
          </a:p>
          <a:p txid="3d829be1ef0cd9243696d66e2d73b629">
            <a:pPr indent="-342900" lvl="1" marL="800100" rtl="1">
              <a:buClr>
                <a:srgbClr val="008CCF"/>
              </a:buClr>
              <a:buFont charset="0" panose="020B0604020202020204" pitchFamily="34" typeface="Arial"/>
              <a:buChar char="•"/>
            </a:pPr>
            <a:r>
              <a:rPr dirty="0" lang="en-US" sz="2400"/>
              <a:t>تطبيق DHIS2 Capture الخاص بالأندرويد</a:t>
            </a:r>
          </a:p>
        </p:txBody>
      </p:sp>
    </p:spTree>
    <p:custDataLst>
      <p:tags r:id="rId1"/>
    </p:custDataLst>
    <p:extLst>
      <p:ext uri="{BB962C8B-B14F-4D97-AF65-F5344CB8AC3E}">
        <p14:creationId xmlns:p14="http://schemas.microsoft.com/office/powerpoint/2010/main" val="3503168959"/>
      </p:ext>
    </p:extLst>
  </p:cSld>
  <p:clrMapOvr>
    <a:masterClrMapping/>
  </p:clrMapOvr>
  <mc:AlternateContent xmlns:mc="http://schemas.openxmlformats.org/markup-compatibility/2006" xmlns:p14="http://schemas.microsoft.com/office/powerpoint/2010/main">
    <mc:Choice Requires="p14">
      <p:transition advTm="54456" p14:dur="1250" spd="slow"/>
    </mc:Choice>
    <mc:Fallback xmlns="">
      <p:transition advTm="544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3">
                                            <p:txEl>
                                              <p:pRg end="0" st="0"/>
                                            </p:txEl>
                                          </p:spTgt>
                                        </p:tgtEl>
                                        <p:attrNameLst>
                                          <p:attrName>style.visibility</p:attrName>
                                        </p:attrNameLst>
                                      </p:cBhvr>
                                      <p:to>
                                        <p:strVal val="visible"/>
                                      </p:to>
                                    </p:set>
                                    <p:animEffect filter="fade" transition="in">
                                      <p:cBhvr>
                                        <p:cTn dur="500" id="15"/>
                                        <p:tgtEl>
                                          <p:spTgt spid="1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xEl>
                                              <p:pRg end="1" st="1"/>
                                            </p:txEl>
                                          </p:spTgt>
                                        </p:tgtEl>
                                        <p:attrNameLst>
                                          <p:attrName>style.visibility</p:attrName>
                                        </p:attrNameLst>
                                      </p:cBhvr>
                                      <p:to>
                                        <p:strVal val="visible"/>
                                      </p:to>
                                    </p:set>
                                    <p:animEffect filter="fade" transition="in">
                                      <p:cBhvr>
                                        <p:cTn dur="500" id="20"/>
                                        <p:tgtEl>
                                          <p:spTgt spid="1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4">
                                            <p:txEl>
                                              <p:pRg end="0" st="0"/>
                                            </p:txEl>
                                          </p:spTgt>
                                        </p:tgtEl>
                                        <p:attrNameLst>
                                          <p:attrName>style.visibility</p:attrName>
                                        </p:attrNameLst>
                                      </p:cBhvr>
                                      <p:to>
                                        <p:strVal val="visible"/>
                                      </p:to>
                                    </p:set>
                                    <p:animEffect filter="fade" transition="in">
                                      <p:cBhvr>
                                        <p:cTn dur="500" id="25"/>
                                        <p:tgtEl>
                                          <p:spTgt spid="1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4">
                                            <p:txEl>
                                              <p:pRg end="1" st="1"/>
                                            </p:txEl>
                                          </p:spTgt>
                                        </p:tgtEl>
                                        <p:attrNameLst>
                                          <p:attrName>style.visibility</p:attrName>
                                        </p:attrNameLst>
                                      </p:cBhvr>
                                      <p:to>
                                        <p:strVal val="visible"/>
                                      </p:to>
                                    </p:set>
                                    <p:animEffect filter="fade" transition="in">
                                      <p:cBhvr>
                                        <p:cTn dur="500" id="30"/>
                                        <p:tgtEl>
                                          <p:spTgt spid="1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xEl>
                                              <p:pRg end="0" st="0"/>
                                            </p:txEl>
                                          </p:spTgt>
                                        </p:tgtEl>
                                        <p:attrNameLst>
                                          <p:attrName>style.visibility</p:attrName>
                                        </p:attrNameLst>
                                      </p:cBhvr>
                                      <p:to>
                                        <p:strVal val="visible"/>
                                      </p:to>
                                    </p:set>
                                    <p:animEffect filter="fade" transition="in">
                                      <p:cBhvr>
                                        <p:cTn dur="500" id="35"/>
                                        <p:tgtEl>
                                          <p:spTgt spid="16">
                                            <p:txEl>
                                              <p:pRg end="0" st="0"/>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6">
                                            <p:txEl>
                                              <p:pRg end="1" st="1"/>
                                            </p:txEl>
                                          </p:spTgt>
                                        </p:tgtEl>
                                        <p:attrNameLst>
                                          <p:attrName>style.visibility</p:attrName>
                                        </p:attrNameLst>
                                      </p:cBhvr>
                                      <p:to>
                                        <p:strVal val="visible"/>
                                      </p:to>
                                    </p:set>
                                    <p:animEffect filter="fade" transition="in">
                                      <p:cBhvr>
                                        <p:cTn dur="500" id="40"/>
                                        <p:tgtEl>
                                          <p:spTgt spid="1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build="p" grpId="0" spid="13" uiExpand="1"/>
      <p:bldP build="p" grpId="0" spid="14" uiExpand="1"/>
      <p:bldP build="p" grpId="0" spid="16" uiExpand="1"/>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dirty="0" lang="en-US"/>
              <a:t>ملخص</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133598" y="1866900"/>
            <a:ext cx="7532915" cy="1569660"/>
          </a:xfrm>
          <a:prstGeom prst="rect">
            <a:avLst/>
          </a:prstGeom>
          <a:noFill/>
        </p:spPr>
        <p:txBody>
          <a:bodyPr rtlCol="0" wrap="square">
            <a:spAutoFit/>
          </a:bodyPr>
          <a:lstStyle/>
          <a:p txid="402efa5c53eb3690cf6abdbd47419ae6">
            <a:pPr indent="-342900" marL="342900" rtl="1">
              <a:buClr>
                <a:srgbClr val="008CCF"/>
              </a:buClr>
              <a:buFont charset="0" panose="020B0604020202020204" pitchFamily="34" typeface="Arial"/>
              <a:buChar char="•"/>
            </a:pPr>
            <a:r>
              <a:rPr dirty="0" lang="en-US" sz="2400"/>
              <a:t>يسمح لك DHIS2 إدخال البيانات عندما يكون اتصال الإنترنت غير مستقر:</a:t>
            </a:r>
          </a:p>
          <a:p txid="f88c184829fdbc8af3a880fe84b1e1b4">
            <a:pPr indent="-342900" lvl="1" marL="800100" rtl="1">
              <a:buClr>
                <a:srgbClr val="008CCF"/>
              </a:buClr>
              <a:buFont charset="0" panose="020B0604020202020204" pitchFamily="34" typeface="Arial"/>
              <a:buChar char="•"/>
            </a:pPr>
            <a:r>
              <a:rPr dirty="0" lang="en-US" sz="2400"/>
              <a:t>حفظ البيانات محلياً في ذاكرة التخزين المؤقت الخاص بك</a:t>
            </a:r>
          </a:p>
        </p:txBody>
      </p:sp>
      <p:sp>
        <p:nvSpPr>
          <p:cNvPr id="25" name="TextBox 24">
            <a:extLst>
              <a:ext uri="{FF2B5EF4-FFF2-40B4-BE49-F238E27FC236}">
                <a16:creationId xmlns:a16="http://schemas.microsoft.com/office/drawing/2014/main" id="{2D16E88E-43D1-410A-BE0A-C9A9B4C6A185}"/>
              </a:ext>
            </a:extLst>
          </p:cNvPr>
          <p:cNvSpPr txBox="1"/>
          <p:nvPr/>
        </p:nvSpPr>
        <p:spPr>
          <a:xfrm>
            <a:off x="2133598" y="3222378"/>
            <a:ext cx="7532915" cy="830997"/>
          </a:xfrm>
          <a:prstGeom prst="rect">
            <a:avLst/>
          </a:prstGeom>
          <a:noFill/>
        </p:spPr>
        <p:txBody>
          <a:bodyPr rtlCol="0" wrap="square">
            <a:spAutoFit/>
          </a:bodyPr>
          <a:lstStyle/>
          <a:p txid="27ae0685da951aa32c907b2e09c89958">
            <a:pPr indent="-342900" marL="342900" rtl="1">
              <a:buClr>
                <a:srgbClr val="008CCF"/>
              </a:buClr>
              <a:buFont charset="0" panose="020B0604020202020204" pitchFamily="34" typeface="Arial"/>
              <a:buChar char="•"/>
            </a:pPr>
            <a:r>
              <a:rPr dirty="0" lang="en-US" sz="2400"/>
              <a:t>عندما تكون غير متصل بالإنترنت، سيتم عرض رسالة على الشاشة</a:t>
            </a:r>
          </a:p>
        </p:txBody>
      </p:sp>
      <p:sp>
        <p:nvSpPr>
          <p:cNvPr id="36" name="TextBox 35">
            <a:extLst>
              <a:ext uri="{FF2B5EF4-FFF2-40B4-BE49-F238E27FC236}">
                <a16:creationId xmlns:a16="http://schemas.microsoft.com/office/drawing/2014/main" id="{651DDE82-3CAF-47DC-9CB6-B469CE351E45}"/>
              </a:ext>
            </a:extLst>
          </p:cNvPr>
          <p:cNvSpPr txBox="1"/>
          <p:nvPr/>
        </p:nvSpPr>
        <p:spPr>
          <a:xfrm>
            <a:off x="2133598" y="4208525"/>
            <a:ext cx="7532915" cy="830997"/>
          </a:xfrm>
          <a:prstGeom prst="rect">
            <a:avLst/>
          </a:prstGeom>
          <a:noFill/>
        </p:spPr>
        <p:txBody>
          <a:bodyPr rtlCol="0" wrap="square">
            <a:spAutoFit/>
          </a:bodyPr>
          <a:lstStyle/>
          <a:p txid="e3f99b573aa7f079337593499058984f">
            <a:pPr indent="-342900" marL="342900" rtl="1">
              <a:buClr>
                <a:srgbClr val="008CCF"/>
              </a:buClr>
              <a:buFont charset="0" panose="020B0604020202020204" pitchFamily="34" typeface="Arial"/>
              <a:buChar char="•"/>
            </a:pPr>
            <a:r>
              <a:rPr dirty="0" lang="en-US" sz="2400"/>
              <a:t>عند استعادةالاتصال، ستحتاج إلى نقر زر تحميل البيانات</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24696" p14:dur="2000" spd="slow"/>
    </mc:Choice>
    <mc:Fallback xmlns="">
      <p:transition advTm="246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gtEl>
                                        <p:attrNameLst>
                                          <p:attrName>style.visibility</p:attrName>
                                        </p:attrNameLst>
                                      </p:cBhvr>
                                      <p:to>
                                        <p:strVal val="visible"/>
                                      </p:to>
                                    </p:set>
                                    <p:animEffect filter="fade" transition="in">
                                      <p:cBhvr>
                                        <p:cTn dur="500" id="17"/>
                                        <p:tgtEl>
                                          <p:spTgt spid="2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6"/>
                                        </p:tgtEl>
                                        <p:attrNameLst>
                                          <p:attrName>style.visibility</p:attrName>
                                        </p:attrNameLst>
                                      </p:cBhvr>
                                      <p:to>
                                        <p:strVal val="visible"/>
                                      </p:to>
                                    </p:set>
                                    <p:animEffect filter="fade" transition="in">
                                      <p:cBhvr>
                                        <p:cTn dur="500" id="22"/>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grpId="0" spid="25"/>
      <p:bldP grpId="0" spid="3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298" spd="slow">
        <p:fade/>
      </p:transition>
    </mc:Choice>
    <mc:Fallback xmlns="">
      <p:transition advClick="0" advTm="12800"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088BBB9-D649-4C33-993B-C3160AF31CE4}"/>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626|0.955|2.646"/>
  <p:tag name="ISPRING_SLIDE_ID_2" val="{B9B7AD32-45AC-4DF3-A087-D2389B8B2E74}"/>
  <p:tag name="GENSWF_ADVANCE_TIME" val="7.10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5B69D39-0549-4D3E-A07B-50EFB1DDDAC3}:308"/>
  <p:tag name="TIMING" val="|1.076|1.389"/>
  <p:tag name="ISPRING_SLIDE_ID_2" val="{FDCBABAC-7406-4D57-8E5D-8B8B27B05C46}"/>
  <p:tag name="GENSWF_ADVANCE_TIME" val="6.312"/>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855"/>
  <p:tag name="ISPRING_SLIDE_ID_2" val="{C6E5AEE7-216A-4EBF-83BC-8BFC005C3658}"/>
  <p:tag name="GENSWF_ADVANCE_TIME" val="14.8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55C2D346-D820-46C6-A5DC-69874BFD926D}"/>
  <p:tag name="GENSWF_ADVANCE_TIME" val="81.00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0B07B6-DCE4-452A-B9DA-15E5023AB094}:307"/>
  <p:tag name="GENSWF_ADVANCE_TIME" val="54.456"/>
  <p:tag name="TIMING" val="|0.792|0.96|9.087|10.843|6.375|7.594|11.412"/>
  <p:tag name="ISPRING_SLIDE_ID_2" val="{55247829-C2E6-42BF-877A-1AAFDAC0B2D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3.205|6.153|4.328|4.295"/>
  <p:tag name="ISPRING_SLIDE_ID_2" val="{97FB7252-3078-48C1-A1FA-412194AD38CE}"/>
  <p:tag name="GENSWF_ADVANCE_TIME" val="24.696"/>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7464147-B0F9-4FDA-8155-47E5CCFA0A5A}"/>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8271</TotalTime>
  <Words>627</Words>
  <Application>Microsoft Macintosh PowerPoint</Application>
  <PresentationFormat>Widescreen</PresentationFormat>
  <Paragraphs>51</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lesson, you will see…</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426</cp:revision>
  <dcterms:created xsi:type="dcterms:W3CDTF">2021-02-03T12:41:27Z</dcterms:created>
  <dcterms:modified xsi:type="dcterms:W3CDTF">2023-09-19T13:15:59Z</dcterms:modified>
</cp:coreProperties>
</file>